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9" r:id="rId4"/>
    <p:sldId id="258" r:id="rId5"/>
    <p:sldId id="271" r:id="rId6"/>
    <p:sldId id="261" r:id="rId7"/>
    <p:sldId id="264" r:id="rId8"/>
    <p:sldId id="262" r:id="rId9"/>
    <p:sldId id="266" r:id="rId10"/>
    <p:sldId id="273" r:id="rId11"/>
    <p:sldId id="274" r:id="rId12"/>
    <p:sldId id="275" r:id="rId13"/>
    <p:sldId id="276" r:id="rId14"/>
    <p:sldId id="27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0CA1F-4BD1-40F2-A27F-9E8DF0E4F71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8099DC-C628-4CD7-88A4-8177CD3754B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Словесные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03F52-A4C6-48C2-9061-BFFF16D6F56A}" type="parTrans" cxnId="{E4F7B100-4984-4241-84A6-ACDED701D608}">
      <dgm:prSet/>
      <dgm:spPr/>
      <dgm:t>
        <a:bodyPr/>
        <a:lstStyle/>
        <a:p>
          <a:endParaRPr lang="ru-RU"/>
        </a:p>
      </dgm:t>
    </dgm:pt>
    <dgm:pt modelId="{41F09195-1422-4FDB-8A32-B730B6347EA3}" type="sibTrans" cxnId="{E4F7B100-4984-4241-84A6-ACDED701D608}">
      <dgm:prSet/>
      <dgm:spPr/>
      <dgm:t>
        <a:bodyPr/>
        <a:lstStyle/>
        <a:p>
          <a:endParaRPr lang="ru-RU"/>
        </a:p>
      </dgm:t>
    </dgm:pt>
    <dgm:pt modelId="{B28D24EF-2E51-4502-888F-69438470367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Ситуационные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459C0-35CB-4419-82AC-94EF41D51433}" type="parTrans" cxnId="{E7E6870B-D3EF-4E92-92BD-9F8E4B2AB2D8}">
      <dgm:prSet/>
      <dgm:spPr/>
      <dgm:t>
        <a:bodyPr/>
        <a:lstStyle/>
        <a:p>
          <a:endParaRPr lang="ru-RU"/>
        </a:p>
      </dgm:t>
    </dgm:pt>
    <dgm:pt modelId="{F01D982E-9B47-4ABE-8D8C-D71F1AE0631B}" type="sibTrans" cxnId="{E7E6870B-D3EF-4E92-92BD-9F8E4B2AB2D8}">
      <dgm:prSet/>
      <dgm:spPr/>
      <dgm:t>
        <a:bodyPr/>
        <a:lstStyle/>
        <a:p>
          <a:endParaRPr lang="ru-RU"/>
        </a:p>
      </dgm:t>
    </dgm:pt>
    <dgm:pt modelId="{5697D8E8-31CF-4AB1-9BBA-6025FDD0F55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Поведенческие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6E1DE-355C-4D86-9145-C845C5A98C9A}" type="parTrans" cxnId="{79B21ADD-0D7B-4D73-AF6E-38DD0E63B789}">
      <dgm:prSet/>
      <dgm:spPr/>
      <dgm:t>
        <a:bodyPr/>
        <a:lstStyle/>
        <a:p>
          <a:endParaRPr lang="ru-RU"/>
        </a:p>
      </dgm:t>
    </dgm:pt>
    <dgm:pt modelId="{872CF365-D2EF-4E32-89B8-F4153D7D1598}" type="sibTrans" cxnId="{79B21ADD-0D7B-4D73-AF6E-38DD0E63B789}">
      <dgm:prSet/>
      <dgm:spPr/>
      <dgm:t>
        <a:bodyPr/>
        <a:lstStyle/>
        <a:p>
          <a:endParaRPr lang="ru-RU"/>
        </a:p>
      </dgm:t>
    </dgm:pt>
    <dgm:pt modelId="{2D5FC226-0628-47AF-85F8-F526F7C04B77}" type="pres">
      <dgm:prSet presAssocID="{C8D0CA1F-4BD1-40F2-A27F-9E8DF0E4F7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5A965-D74B-49AE-BA1B-CF280C18D2A5}" type="pres">
      <dgm:prSet presAssocID="{1A8099DC-C628-4CD7-88A4-8177CD3754B4}" presName="node" presStyleLbl="node1" presStyleIdx="0" presStyleCnt="3" custLinFactNeighborX="-5069" custLinFactNeighborY="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7A13C-63BD-40FE-AF2E-5A0EB23F795E}" type="pres">
      <dgm:prSet presAssocID="{41F09195-1422-4FDB-8A32-B730B6347EA3}" presName="sibTrans" presStyleCnt="0"/>
      <dgm:spPr/>
      <dgm:t>
        <a:bodyPr/>
        <a:lstStyle/>
        <a:p>
          <a:endParaRPr lang="ru-RU"/>
        </a:p>
      </dgm:t>
    </dgm:pt>
    <dgm:pt modelId="{0D34F29D-D2D7-425D-B013-27B29040948D}" type="pres">
      <dgm:prSet presAssocID="{B28D24EF-2E51-4502-888F-694384703676}" presName="node" presStyleLbl="node1" presStyleIdx="1" presStyleCnt="3" custLinFactNeighborX="8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6CAC7-43F8-4654-89C7-0B8927D0FDCE}" type="pres">
      <dgm:prSet presAssocID="{F01D982E-9B47-4ABE-8D8C-D71F1AE0631B}" presName="sibTrans" presStyleCnt="0"/>
      <dgm:spPr/>
      <dgm:t>
        <a:bodyPr/>
        <a:lstStyle/>
        <a:p>
          <a:endParaRPr lang="ru-RU"/>
        </a:p>
      </dgm:t>
    </dgm:pt>
    <dgm:pt modelId="{FFEE3DCA-6D0A-482A-BAB8-430ACA1BA520}" type="pres">
      <dgm:prSet presAssocID="{5697D8E8-31CF-4AB1-9BBA-6025FDD0F55F}" presName="node" presStyleLbl="node1" presStyleIdx="2" presStyleCnt="3" custLinFactNeighborX="4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B21ADD-0D7B-4D73-AF6E-38DD0E63B789}" srcId="{C8D0CA1F-4BD1-40F2-A27F-9E8DF0E4F713}" destId="{5697D8E8-31CF-4AB1-9BBA-6025FDD0F55F}" srcOrd="2" destOrd="0" parTransId="{AF26E1DE-355C-4D86-9145-C845C5A98C9A}" sibTransId="{872CF365-D2EF-4E32-89B8-F4153D7D1598}"/>
    <dgm:cxn modelId="{499C364F-4401-4672-A7C5-96FF0CD9B3CF}" type="presOf" srcId="{B28D24EF-2E51-4502-888F-694384703676}" destId="{0D34F29D-D2D7-425D-B013-27B29040948D}" srcOrd="0" destOrd="0" presId="urn:microsoft.com/office/officeart/2005/8/layout/default"/>
    <dgm:cxn modelId="{677881CB-AA06-4796-885D-5CC8A149E8D2}" type="presOf" srcId="{5697D8E8-31CF-4AB1-9BBA-6025FDD0F55F}" destId="{FFEE3DCA-6D0A-482A-BAB8-430ACA1BA520}" srcOrd="0" destOrd="0" presId="urn:microsoft.com/office/officeart/2005/8/layout/default"/>
    <dgm:cxn modelId="{2979317A-ECED-478C-A1E4-33F2B11242BB}" type="presOf" srcId="{1A8099DC-C628-4CD7-88A4-8177CD3754B4}" destId="{0245A965-D74B-49AE-BA1B-CF280C18D2A5}" srcOrd="0" destOrd="0" presId="urn:microsoft.com/office/officeart/2005/8/layout/default"/>
    <dgm:cxn modelId="{3D1F076F-B271-4E6C-997F-ECCA676A0DE3}" type="presOf" srcId="{C8D0CA1F-4BD1-40F2-A27F-9E8DF0E4F713}" destId="{2D5FC226-0628-47AF-85F8-F526F7C04B77}" srcOrd="0" destOrd="0" presId="urn:microsoft.com/office/officeart/2005/8/layout/default"/>
    <dgm:cxn modelId="{E4F7B100-4984-4241-84A6-ACDED701D608}" srcId="{C8D0CA1F-4BD1-40F2-A27F-9E8DF0E4F713}" destId="{1A8099DC-C628-4CD7-88A4-8177CD3754B4}" srcOrd="0" destOrd="0" parTransId="{AF403F52-A4C6-48C2-9061-BFFF16D6F56A}" sibTransId="{41F09195-1422-4FDB-8A32-B730B6347EA3}"/>
    <dgm:cxn modelId="{E7E6870B-D3EF-4E92-92BD-9F8E4B2AB2D8}" srcId="{C8D0CA1F-4BD1-40F2-A27F-9E8DF0E4F713}" destId="{B28D24EF-2E51-4502-888F-694384703676}" srcOrd="1" destOrd="0" parTransId="{0E1459C0-35CB-4419-82AC-94EF41D51433}" sibTransId="{F01D982E-9B47-4ABE-8D8C-D71F1AE0631B}"/>
    <dgm:cxn modelId="{1ECD9D86-1A78-4E84-B9DA-3255E4F04235}" type="presParOf" srcId="{2D5FC226-0628-47AF-85F8-F526F7C04B77}" destId="{0245A965-D74B-49AE-BA1B-CF280C18D2A5}" srcOrd="0" destOrd="0" presId="urn:microsoft.com/office/officeart/2005/8/layout/default"/>
    <dgm:cxn modelId="{B3D552FB-53E2-471A-A704-0365C45314B1}" type="presParOf" srcId="{2D5FC226-0628-47AF-85F8-F526F7C04B77}" destId="{10C7A13C-63BD-40FE-AF2E-5A0EB23F795E}" srcOrd="1" destOrd="0" presId="urn:microsoft.com/office/officeart/2005/8/layout/default"/>
    <dgm:cxn modelId="{F155F322-8A49-4C9A-A1DF-51BEEF392935}" type="presParOf" srcId="{2D5FC226-0628-47AF-85F8-F526F7C04B77}" destId="{0D34F29D-D2D7-425D-B013-27B29040948D}" srcOrd="2" destOrd="0" presId="urn:microsoft.com/office/officeart/2005/8/layout/default"/>
    <dgm:cxn modelId="{3C10E807-837F-4EF1-BBF1-BED9CAE3BCDE}" type="presParOf" srcId="{2D5FC226-0628-47AF-85F8-F526F7C04B77}" destId="{BA86CAC7-43F8-4654-89C7-0B8927D0FDCE}" srcOrd="3" destOrd="0" presId="urn:microsoft.com/office/officeart/2005/8/layout/default"/>
    <dgm:cxn modelId="{93E79C80-7691-4D83-BE34-E526BCEB9F02}" type="presParOf" srcId="{2D5FC226-0628-47AF-85F8-F526F7C04B77}" destId="{FFEE3DCA-6D0A-482A-BAB8-430ACA1BA52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3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3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AF134-2989-444F-8562-C94AA9CC34BA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5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1643063"/>
            <a:ext cx="11226800" cy="2387600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 поведение детей и подростков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85" y="1386544"/>
            <a:ext cx="975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rgbClr val="C00000"/>
                </a:solidFill>
              </a:rPr>
              <a:t>Правонарушения </a:t>
            </a:r>
            <a:r>
              <a:rPr lang="ru-RU" altLang="ru-RU" sz="2400" b="1" i="1" dirty="0">
                <a:solidFill>
                  <a:srgbClr val="006666"/>
                </a:solidFill>
              </a:rPr>
              <a:t>– это антиобщественное деяние, причиняющее вред обществу, запрещенное законом и влекущее наказание.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085" y="2321618"/>
            <a:ext cx="11099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Преступления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i="1" dirty="0">
                <a:solidFill>
                  <a:srgbClr val="006666"/>
                </a:solidFill>
              </a:rPr>
              <a:t>— запрещенные уголовным законом общественно-опасные виновные деяния, наносящие вред общественным отношениям и сложившемуся в обществе правопорядку.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6666"/>
                </a:solidFill>
              </a:rPr>
              <a:t>За </a:t>
            </a:r>
            <a:r>
              <a:rPr lang="ru-RU" sz="2400" b="1" i="1" dirty="0">
                <a:solidFill>
                  <a:srgbClr val="006666"/>
                </a:solidFill>
              </a:rPr>
              <a:t>преступления применяются наиболее строгие меры государственного принуждения — уголовно-правовые санкции, устанавливающие значительные уровни ответственности лиц, виновных в их совершении. </a:t>
            </a:r>
            <a:r>
              <a:rPr lang="ru-RU" sz="2400" i="1" dirty="0">
                <a:solidFill>
                  <a:schemeClr val="tx2"/>
                </a:solidFill>
              </a:rPr>
              <a:t/>
            </a:r>
            <a:br>
              <a:rPr lang="ru-RU" sz="2400" i="1" dirty="0">
                <a:solidFill>
                  <a:schemeClr val="tx2"/>
                </a:solidFill>
              </a:rPr>
            </a:b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85" y="4637314"/>
            <a:ext cx="1059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Проступки  </a:t>
            </a:r>
            <a:r>
              <a:rPr lang="ru-RU" sz="2400" b="1" i="1" dirty="0" smtClean="0">
                <a:solidFill>
                  <a:srgbClr val="006666"/>
                </a:solidFill>
              </a:rPr>
              <a:t>- </a:t>
            </a:r>
            <a:r>
              <a:rPr lang="ru-RU" sz="2400" b="1" i="1" dirty="0">
                <a:solidFill>
                  <a:srgbClr val="006666"/>
                </a:solidFill>
              </a:rPr>
              <a:t>представляют собой виновные противоправные деяния, которые характеризуются меньшей по сравнению с преступлениями степенью общественной опасности и которые влекут за собой применение не уголовно-правовых санкций, а мер административного, дисциплинарного или гражданско-правового воздействия.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5508687"/>
            <a:ext cx="1651000" cy="10990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5791" y="-60006"/>
            <a:ext cx="975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solidFill>
                  <a:srgbClr val="FF0000"/>
                </a:solidFill>
              </a:rPr>
              <a:t>Вовлеченность ребенка в преступную деятельность</a:t>
            </a:r>
            <a:endParaRPr lang="ru-RU" alt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015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97135"/>
            <a:ext cx="1165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0070C0"/>
                </a:solidFill>
              </a:rPr>
              <a:t>Перечень преступлений, за совершение которых уголовная ответственность наступает с четырнадцати лет.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156243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относятся: </a:t>
            </a:r>
          </a:p>
          <a:p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убийство (ст.105), </a:t>
            </a:r>
          </a:p>
          <a:p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умышленное причинение тяжкого вреда здоровью (ст.111), </a:t>
            </a:r>
          </a:p>
          <a:p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умышленное причинение средней тяжести вреда здоровью (ст.112), </a:t>
            </a:r>
          </a:p>
          <a:p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похищение человека (ст.126),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3682207"/>
            <a:ext cx="8572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/>
              <a:t>5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изнасилование (ст.131), </a:t>
            </a:r>
          </a:p>
          <a:p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насильственные действия сексуального характера (ст.132),</a:t>
            </a:r>
          </a:p>
          <a:p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кражу (ст.158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грабёж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(ст.161), </a:t>
            </a:r>
          </a:p>
          <a:p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разбой (ст.162), </a:t>
            </a:r>
          </a:p>
          <a:p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вымогательство (ст.163), </a:t>
            </a:r>
          </a:p>
          <a:p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неправомерное завладение автомобилем или иным транспортным средством без цели хищения (ст.166), </a:t>
            </a:r>
            <a:endParaRPr lang="ru-RU" alt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умышленное уничтожение или повреждение имущества при отягчающих обстоятельствах (ч.2 ст.167),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559301"/>
            <a:ext cx="3019886" cy="20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672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010" y="162859"/>
            <a:ext cx="10113474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толкает детей совершать правонарушения.</a:t>
            </a:r>
            <a:endParaRPr lang="ru-RU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800" y="851959"/>
            <a:ext cx="9283700" cy="580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неправильные взаимоотношения в семье</a:t>
            </a:r>
            <a:endParaRPr lang="ru-RU" sz="25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неблагоприятные условия семейного воспитания</a:t>
            </a:r>
            <a:endParaRPr lang="ru-RU" sz="25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500" b="1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недостаточное внимание и любовь со стороны родителей</a:t>
            </a:r>
            <a:endParaRPr lang="ru-RU" sz="25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гиперопека</a:t>
            </a:r>
            <a:endParaRPr lang="ru-RU" sz="25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чрезмерное удовлетворение потребностей ребенка</a:t>
            </a:r>
            <a:endParaRPr lang="ru-RU" sz="25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чрезмерная требовательность и авторитарность родителей</a:t>
            </a:r>
            <a:endParaRPr lang="ru-RU" sz="25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стремление утвердить себя среди сверстников любым способом</a:t>
            </a:r>
            <a:endParaRPr lang="ru-RU" sz="25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достать деньги для выпивки</a:t>
            </a:r>
            <a:endParaRPr lang="ru-RU" sz="25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отомстить кому-либо</a:t>
            </a:r>
            <a:endParaRPr lang="ru-RU" sz="25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стремление подражать взрослым</a:t>
            </a:r>
            <a:endParaRPr lang="ru-RU" sz="25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стремление подражать ровесникам, старшим товарищам</a:t>
            </a:r>
            <a:endParaRPr lang="ru-RU" sz="25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потребность в «острых ощущениях»</a:t>
            </a:r>
            <a:endParaRPr lang="ru-RU" sz="2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285" y="4847263"/>
            <a:ext cx="2511015" cy="16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633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0026"/>
            <a:ext cx="1054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Признаками проблемных детей могут являться:</a:t>
            </a:r>
            <a:endParaRPr lang="ru-RU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400" y="856357"/>
            <a:ext cx="109347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Уклонение от учебы вследствие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неуспеваемости по большинству предметов;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отставания в интеллектуальном развитии;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ориентации  на другие виды деятельности;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отсутствия познавательных интересов.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Низкая общественно-трудовая активность: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отказ от общественных поручений;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пренебрежительное отношение к делам класса;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демонстративный отказ от участия в трудовых делах;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пренебрежительное отношение к общественной собственности, ее порча.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Негативные проявления: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употребление спиртных напитков;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употребление психотропных и токсических веществ;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тяга к азартным играм;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курение;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нездоровые сексуальные проявления.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270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900" y="225336"/>
            <a:ext cx="1136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Признаками проблемных детей могут являться:</a:t>
            </a:r>
            <a:endParaRPr lang="ru-RU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770067"/>
            <a:ext cx="8610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Повышенная критичность по отношению к педагогам и взрослым: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грубость;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драки;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прогулы;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пропуски занятий;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недисциплинированность на уроках;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избиение слабых, младших;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вымогательство;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жестокое отношение к животным;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воровство;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нарушение общественного порядка;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немотивированные поступки.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Отношение к воспитательным мероприятиям: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равнодушное;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скептическое;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негативное;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ожесточенное.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458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5749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СПТ</a:t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сентября – 15 октября</a:t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13 лет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7 класс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423988"/>
            <a:ext cx="62484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осознанный акт устранения из жизни под воздействием  острых психотравмирующих ситуаций, при котором собственная жизни теряет для человека смысл.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 комплекс действий, направленных на осмысленное осуществление стремления уйти из жизни, иными словами совершение самоубийства (мысли, намерения, высказывания, угрозы, попытки, покушения</a:t>
            </a:r>
            <a:r>
              <a:rPr lang="ru-RU" dirty="0"/>
              <a:t>).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pbs.twimg.com/media/EIMO0-QXsAE1B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47" y="1902147"/>
            <a:ext cx="5073503" cy="3395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черты суицидального поведения детей и подростков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адекватная оценка последствий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аутоагрессивных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Несерьезность, мимолетность и незначительность, с точки зрения взрослых, мотивов, которыми дети объясняют попытки самоубийства.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взаимосвязи попыток самоубийств детей и подростков с отклоняющимся поведением: побегами из дома, прогулами школьных занятий, ранним курением, мелкими правонарушениями, конфликтами с родителями, алкоголизацией, наркотизацией, сексуальными эксцессами и т.д.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и подростковом возрасте возникновению суицидального поведения способствуют депрессивные состояния, которые проявляются иначе, чем у взрослых.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0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46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суицидального поведения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471" y="1570264"/>
            <a:ext cx="8143058" cy="528773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детско-родительских отношений (отсутствие теплых и доверительных взаимоотношений, неблагополучие в семье, развод, ссоры родителей и т.п.);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значимого близкого человека;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с педагогами и друзьями;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самооценка, трудности самоопределения, комплекс неполноценности;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Незрелость личности;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нарушения и пограничные состояния;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Пережитые насильственные действия;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static.mk.ru/upload/entities/2019/02/12/17/articles/detailPicture/eb/c7/bc/4f/d9563f5b5a020c95696d1f95424c4f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08" y="1575539"/>
            <a:ext cx="3626492" cy="48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99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суицидального поведения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6325" y="1470554"/>
            <a:ext cx="7086600" cy="513979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Прессинг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половая жизнь, приводящая к ранним разочарованиям;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Несформированное понимание смерти;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негативного отношения с самоубийству в сознании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фанатов после смерти кумира (могут носить массовый характер).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Саморазрушающее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(алкоголизм, наркомания и т.п.);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депрессивный фон личности подростка;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суицида в сети Интернет;</a:t>
            </a:r>
          </a:p>
          <a:p>
            <a:endParaRPr lang="ru-RU" dirty="0"/>
          </a:p>
        </p:txBody>
      </p:sp>
      <p:pic>
        <p:nvPicPr>
          <p:cNvPr id="3074" name="Picture 2" descr="http://inlosinopetrovsk.ru/upload/page/147/85147_picture_722114000b3d1762213eb48026614b995d769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7" y="4591050"/>
            <a:ext cx="4229098" cy="21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ytimg.com/vi/SaxBEZd6jqA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7" y="1663964"/>
            <a:ext cx="422486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суицидальных намерений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723652"/>
              </p:ext>
            </p:extLst>
          </p:nvPr>
        </p:nvGraphicFramePr>
        <p:xfrm>
          <a:off x="359229" y="1825625"/>
          <a:ext cx="10994571" cy="474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6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ключи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30" y="1230086"/>
            <a:ext cx="8360228" cy="574221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косвенные сообщения о суицидальных намерениях: «Хочу умереть!», «Ты меня больше не увидишь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и т.п.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Шутки, иронические высказывания о желании умереть, о бессмысленности жизни («Никто из жизни еще живым не уходил!»).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вопросами смерти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беспомощности и зависимости от других («Если с ней что-то случиться, то я не выживу, а пойду вслед за ней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Самообвинения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(«Я ничтожество! Ничего из себя не представляю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конкретном плане суицида («Я принял решение. Это будет сегодня, когда предки уедут на свою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дачу»)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458" y="1027906"/>
            <a:ext cx="3254136" cy="2451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9816"/>
          <a:stretch/>
        </p:blipFill>
        <p:spPr>
          <a:xfrm>
            <a:off x="9128397" y="3776288"/>
            <a:ext cx="2436257" cy="30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и поведенческие ключи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885825"/>
            <a:ext cx="12001500" cy="43513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Тоскливое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Капризность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эгоцентрическая направленность на свои страдания, слезливость.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неоправданно рискованным поступкам.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грусть, уныние, угнетенность, мрачная угрюмость, злобность,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недовольства, безразличное отношение к себе, окружающим, чувство «бесчувствия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отсутствие желания ухаживать за собой.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Мотивированная и немотивированная тревога.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езвозмездная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раздача вещей, имеющих для человека высокую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алаживание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с непримиримыми до этого дня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занятий, потеря интереса к привычным для ребенка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тстранение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друзей и семьи- частое уединение, проявление замкнутости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угрюмости.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192"/>
            <a:ext cx="10515600" cy="1235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выявлены суицидальные наклонности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926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выслушайте  имеющего суицидальные намерения подростка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Оцените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серьезность намерений и чувств ребенка.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Оцените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глубину эмоционального кризиса.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не давно находившийся в состоянии депрессии, вдруг начинает бурную, неустанную деятельность. Такое поведение также может служить основанием для тревоги.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Внимательно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отнеситесь ко всем, даже самым незначительным обидам и жалобам. Не пренебрегайте ничем из сказанного.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бойтесь прямо спросить, не думают ли он или она о самоубийстве.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Постарайтесь акцентировать внимание ребенка на позитивных моментах жизни.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Придайте уверенность ребенку, объясните ему, что вместе вы справитесь со всеми трудностями и проблемами.</a:t>
            </a:r>
          </a:p>
          <a:p>
            <a:pPr marL="0" indent="0" algn="ctr"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ОБРАТИТЕСЬ ЗА ПОМОЩЬЮ К СПЕЦИАЛИСТУ!</a:t>
            </a:r>
          </a:p>
          <a:p>
            <a:pPr marL="0" indent="0" algn="ctr"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замалчивайте и не скрывайте выявленную проблему!</a:t>
            </a:r>
          </a:p>
          <a:p>
            <a:pPr marL="0" indent="0" algn="ctr"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может быть слишком поздно…</a:t>
            </a:r>
            <a:endParaRPr lang="ru-RU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1007</Words>
  <Application>Microsoft Office PowerPoint</Application>
  <PresentationFormat>Широкоэкранный</PresentationFormat>
  <Paragraphs>129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Суицидальное поведение детей и подростков</vt:lpstr>
      <vt:lpstr>Определение</vt:lpstr>
      <vt:lpstr>Характерные черты суицидального поведения детей и подростков</vt:lpstr>
      <vt:lpstr>Причины суицидального поведения</vt:lpstr>
      <vt:lpstr>Причины суицидального поведения</vt:lpstr>
      <vt:lpstr>Признаки суицидальных намерений</vt:lpstr>
      <vt:lpstr>Словесные ключи  </vt:lpstr>
      <vt:lpstr>Внешние и поведенческие ключи</vt:lpstr>
      <vt:lpstr>Если выявлены суицидальные наклонности: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СПТ   15 сентября – 15 октября  с 13 лет с 7 класс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Суицидальное поведение детей и подростков</dc:title>
  <dc:creator>Windows User</dc:creator>
  <cp:lastModifiedBy>Учетная запись Майкрософт</cp:lastModifiedBy>
  <cp:revision>29</cp:revision>
  <dcterms:created xsi:type="dcterms:W3CDTF">2019-12-09T07:05:27Z</dcterms:created>
  <dcterms:modified xsi:type="dcterms:W3CDTF">2025-09-19T11:57:55Z</dcterms:modified>
</cp:coreProperties>
</file>